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3606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" d="100"/>
          <a:sy n="10" d="100"/>
        </p:scale>
        <p:origin x="2436" y="162"/>
      </p:cViewPr>
      <p:guideLst>
        <p:guide orient="horz" pos="13606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43447" y="685800"/>
            <a:ext cx="25719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104478" y="6253648"/>
            <a:ext cx="30191100" cy="172398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1pPr>
            <a:lvl2pPr lvl="1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2pPr>
            <a:lvl3pPr lvl="2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3pPr>
            <a:lvl4pPr lvl="3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4pPr>
            <a:lvl5pPr lvl="4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5pPr>
            <a:lvl6pPr lvl="5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6pPr>
            <a:lvl7pPr lvl="6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7pPr>
            <a:lvl8pPr lvl="7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8pPr>
            <a:lvl9pPr lvl="8" algn="ctr">
              <a:spcBef>
                <a:spcPts val="0"/>
              </a:spcBef>
              <a:spcAft>
                <a:spcPts val="0"/>
              </a:spcAft>
              <a:buSzPts val="26800"/>
              <a:buNone/>
              <a:defRPr sz="26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104449" y="23803675"/>
            <a:ext cx="30191100" cy="66570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500"/>
              <a:buNone/>
              <a:defRPr sz="14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104449" y="9290289"/>
            <a:ext cx="30191100" cy="164913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1900"/>
              <a:buNone/>
              <a:defRPr sz="61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104449" y="26475381"/>
            <a:ext cx="30191100" cy="10925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 algn="ctr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 algn="ctr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 algn="ctr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 algn="ctr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 algn="ctr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104449" y="18064882"/>
            <a:ext cx="30191100" cy="70701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600"/>
              <a:buNone/>
              <a:defRPr sz="18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7122677" y="9679580"/>
            <a:ext cx="14172900" cy="286941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85800">
              <a:spcBef>
                <a:spcPts val="0"/>
              </a:spcBef>
              <a:spcAft>
                <a:spcPts val="0"/>
              </a:spcAft>
              <a:buSzPts val="7200"/>
              <a:buChar char="●"/>
              <a:defRPr sz="7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104449" y="4666457"/>
            <a:ext cx="9949500" cy="63471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1pPr>
            <a:lvl2pPr lvl="1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2pPr>
            <a:lvl3pPr lvl="2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3pPr>
            <a:lvl4pPr lvl="3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4pPr>
            <a:lvl5pPr lvl="4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5pPr>
            <a:lvl6pPr lvl="5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6pPr>
            <a:lvl7pPr lvl="6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7pPr>
            <a:lvl8pPr lvl="7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8pPr>
            <a:lvl9pPr lvl="8">
              <a:spcBef>
                <a:spcPts val="0"/>
              </a:spcBef>
              <a:spcAft>
                <a:spcPts val="0"/>
              </a:spcAft>
              <a:buSzPts val="12400"/>
              <a:buNone/>
              <a:defRPr sz="1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104449" y="11671181"/>
            <a:ext cx="9949500" cy="267036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622300">
              <a:spcBef>
                <a:spcPts val="0"/>
              </a:spcBef>
              <a:spcAft>
                <a:spcPts val="0"/>
              </a:spcAft>
              <a:buSzPts val="6200"/>
              <a:buChar char="●"/>
              <a:defRPr sz="6200"/>
            </a:lvl1pPr>
            <a:lvl2pPr marL="914400" lvl="1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2pPr>
            <a:lvl3pPr marL="1371600" lvl="2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3pPr>
            <a:lvl4pPr marL="1828800" lvl="3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4pPr>
            <a:lvl5pPr marL="2286000" lvl="4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5pPr>
            <a:lvl6pPr marL="2743200" lvl="5" indent="-622300">
              <a:spcBef>
                <a:spcPts val="8300"/>
              </a:spcBef>
              <a:spcAft>
                <a:spcPts val="0"/>
              </a:spcAft>
              <a:buSzPts val="6200"/>
              <a:buChar char="■"/>
              <a:defRPr sz="6200"/>
            </a:lvl6pPr>
            <a:lvl7pPr marL="3200400" lvl="6" indent="-622300">
              <a:spcBef>
                <a:spcPts val="8300"/>
              </a:spcBef>
              <a:spcAft>
                <a:spcPts val="0"/>
              </a:spcAft>
              <a:buSzPts val="6200"/>
              <a:buChar char="●"/>
              <a:defRPr sz="6200"/>
            </a:lvl7pPr>
            <a:lvl8pPr marL="3657600" lvl="7" indent="-622300">
              <a:spcBef>
                <a:spcPts val="8300"/>
              </a:spcBef>
              <a:spcAft>
                <a:spcPts val="0"/>
              </a:spcAft>
              <a:buSzPts val="6200"/>
              <a:buChar char="○"/>
              <a:defRPr sz="6200"/>
            </a:lvl8pPr>
            <a:lvl9pPr marL="4114800" lvl="8" indent="-622300">
              <a:spcBef>
                <a:spcPts val="8300"/>
              </a:spcBef>
              <a:spcAft>
                <a:spcPts val="8300"/>
              </a:spcAft>
              <a:buSzPts val="6200"/>
              <a:buChar char="■"/>
              <a:defRPr sz="6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737106" y="3780787"/>
            <a:ext cx="22563000" cy="343584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1pPr>
            <a:lvl2pPr lvl="1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2pPr>
            <a:lvl3pPr lvl="2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3pPr>
            <a:lvl4pPr lvl="3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4pPr>
            <a:lvl5pPr lvl="4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5pPr>
            <a:lvl6pPr lvl="5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6pPr>
            <a:lvl7pPr lvl="6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7pPr>
            <a:lvl8pPr lvl="7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8pPr>
            <a:lvl9pPr lvl="8">
              <a:spcBef>
                <a:spcPts val="0"/>
              </a:spcBef>
              <a:spcAft>
                <a:spcPts val="0"/>
              </a:spcAft>
              <a:buSzPts val="24800"/>
              <a:buNone/>
              <a:defRPr sz="2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200000" y="-1050"/>
            <a:ext cx="16200000" cy="432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940748" y="10357375"/>
            <a:ext cx="14333400" cy="12449700"/>
          </a:xfrm>
          <a:prstGeom prst="rect">
            <a:avLst/>
          </a:prstGeom>
        </p:spPr>
        <p:txBody>
          <a:bodyPr spcFirstLastPara="1" wrap="square" lIns="471925" tIns="471925" rIns="471925" bIns="4719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700"/>
              <a:buNone/>
              <a:defRPr sz="217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940748" y="23542887"/>
            <a:ext cx="14333400" cy="10373400"/>
          </a:xfrm>
          <a:prstGeom prst="rect">
            <a:avLst/>
          </a:prstGeom>
        </p:spPr>
        <p:txBody>
          <a:bodyPr spcFirstLastPara="1" wrap="square" lIns="471925" tIns="471925" rIns="471925" bIns="4719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None/>
              <a:defRPr sz="10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7502165" y="6081470"/>
            <a:ext cx="13595700" cy="310350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819150">
              <a:spcBef>
                <a:spcPts val="0"/>
              </a:spcBef>
              <a:spcAft>
                <a:spcPts val="0"/>
              </a:spcAft>
              <a:buSzPts val="9300"/>
              <a:buChar char="●"/>
              <a:defRPr/>
            </a:lvl1pPr>
            <a:lvl2pPr marL="914400" lvl="1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2pPr>
            <a:lvl3pPr marL="1371600" lvl="2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3pPr>
            <a:lvl4pPr marL="1828800" lvl="3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4pPr>
            <a:lvl5pPr marL="2286000" lvl="4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5pPr>
            <a:lvl6pPr marL="2743200" lvl="5" indent="-685800">
              <a:spcBef>
                <a:spcPts val="8300"/>
              </a:spcBef>
              <a:spcAft>
                <a:spcPts val="0"/>
              </a:spcAft>
              <a:buSzPts val="7200"/>
              <a:buChar char="■"/>
              <a:defRPr/>
            </a:lvl6pPr>
            <a:lvl7pPr marL="3200400" lvl="6" indent="-685800">
              <a:spcBef>
                <a:spcPts val="8300"/>
              </a:spcBef>
              <a:spcAft>
                <a:spcPts val="0"/>
              </a:spcAft>
              <a:buSzPts val="7200"/>
              <a:buChar char="●"/>
              <a:defRPr/>
            </a:lvl7pPr>
            <a:lvl8pPr marL="3657600" lvl="7" indent="-685800">
              <a:spcBef>
                <a:spcPts val="8300"/>
              </a:spcBef>
              <a:spcAft>
                <a:spcPts val="0"/>
              </a:spcAft>
              <a:buSzPts val="7200"/>
              <a:buChar char="○"/>
              <a:defRPr/>
            </a:lvl8pPr>
            <a:lvl9pPr marL="4114800" lvl="8" indent="-685800">
              <a:spcBef>
                <a:spcPts val="8300"/>
              </a:spcBef>
              <a:spcAft>
                <a:spcPts val="8300"/>
              </a:spcAft>
              <a:buSzPts val="7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104449" y="35532388"/>
            <a:ext cx="21255600" cy="50823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449" y="3737743"/>
            <a:ext cx="30191100" cy="48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500"/>
              <a:buNone/>
              <a:defRPr sz="14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449" y="9679580"/>
            <a:ext cx="30191100" cy="286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t" anchorCtr="0">
            <a:noAutofit/>
          </a:bodyPr>
          <a:lstStyle>
            <a:lvl1pPr marL="457200" lvl="0" indent="-819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300"/>
              <a:buChar char="●"/>
              <a:defRPr sz="9300">
                <a:solidFill>
                  <a:schemeClr val="dk2"/>
                </a:solidFill>
              </a:defRPr>
            </a:lvl1pPr>
            <a:lvl2pPr marL="914400" lvl="1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2pPr>
            <a:lvl3pPr marL="1371600" lvl="2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3pPr>
            <a:lvl4pPr marL="1828800" lvl="3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4pPr>
            <a:lvl5pPr marL="2286000" lvl="4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5pPr>
            <a:lvl6pPr marL="2743200" lvl="5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6pPr>
            <a:lvl7pPr marL="3200400" lvl="6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●"/>
              <a:defRPr sz="7200">
                <a:solidFill>
                  <a:schemeClr val="dk2"/>
                </a:solidFill>
              </a:defRPr>
            </a:lvl7pPr>
            <a:lvl8pPr marL="3657600" lvl="7" indent="-685800">
              <a:lnSpc>
                <a:spcPct val="115000"/>
              </a:lnSpc>
              <a:spcBef>
                <a:spcPts val="8300"/>
              </a:spcBef>
              <a:spcAft>
                <a:spcPts val="0"/>
              </a:spcAft>
              <a:buClr>
                <a:schemeClr val="dk2"/>
              </a:buClr>
              <a:buSzPts val="7200"/>
              <a:buChar char="○"/>
              <a:defRPr sz="7200">
                <a:solidFill>
                  <a:schemeClr val="dk2"/>
                </a:solidFill>
              </a:defRPr>
            </a:lvl8pPr>
            <a:lvl9pPr marL="4114800" lvl="8" indent="-685800">
              <a:lnSpc>
                <a:spcPct val="115000"/>
              </a:lnSpc>
              <a:spcBef>
                <a:spcPts val="8300"/>
              </a:spcBef>
              <a:spcAft>
                <a:spcPts val="8300"/>
              </a:spcAft>
              <a:buClr>
                <a:schemeClr val="dk2"/>
              </a:buClr>
              <a:buSzPts val="7200"/>
              <a:buChar char="■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30020520" y="39166125"/>
            <a:ext cx="1944300" cy="3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71925" tIns="471925" rIns="471925" bIns="471925" anchor="ctr" anchorCtr="0">
            <a:noAutofit/>
          </a:bodyPr>
          <a:lstStyle>
            <a:lvl1pPr lvl="0" algn="r">
              <a:buNone/>
              <a:defRPr sz="5200">
                <a:solidFill>
                  <a:schemeClr val="dk2"/>
                </a:solidFill>
              </a:defRPr>
            </a:lvl1pPr>
            <a:lvl2pPr lvl="1" algn="r">
              <a:buNone/>
              <a:defRPr sz="5200">
                <a:solidFill>
                  <a:schemeClr val="dk2"/>
                </a:solidFill>
              </a:defRPr>
            </a:lvl2pPr>
            <a:lvl3pPr lvl="2" algn="r">
              <a:buNone/>
              <a:defRPr sz="5200">
                <a:solidFill>
                  <a:schemeClr val="dk2"/>
                </a:solidFill>
              </a:defRPr>
            </a:lvl3pPr>
            <a:lvl4pPr lvl="3" algn="r">
              <a:buNone/>
              <a:defRPr sz="5200">
                <a:solidFill>
                  <a:schemeClr val="dk2"/>
                </a:solidFill>
              </a:defRPr>
            </a:lvl4pPr>
            <a:lvl5pPr lvl="4" algn="r">
              <a:buNone/>
              <a:defRPr sz="5200">
                <a:solidFill>
                  <a:schemeClr val="dk2"/>
                </a:solidFill>
              </a:defRPr>
            </a:lvl5pPr>
            <a:lvl6pPr lvl="5" algn="r">
              <a:buNone/>
              <a:defRPr sz="5200">
                <a:solidFill>
                  <a:schemeClr val="dk2"/>
                </a:solidFill>
              </a:defRPr>
            </a:lvl6pPr>
            <a:lvl7pPr lvl="6" algn="r">
              <a:buNone/>
              <a:defRPr sz="5200">
                <a:solidFill>
                  <a:schemeClr val="dk2"/>
                </a:solidFill>
              </a:defRPr>
            </a:lvl7pPr>
            <a:lvl8pPr lvl="7" algn="r">
              <a:buNone/>
              <a:defRPr sz="5200">
                <a:solidFill>
                  <a:schemeClr val="dk2"/>
                </a:solidFill>
              </a:defRPr>
            </a:lvl8pPr>
            <a:lvl9pPr lvl="8" algn="r">
              <a:buNone/>
              <a:defRPr sz="5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32400000" cy="63246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788444" y="6934200"/>
            <a:ext cx="268224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pt-BR" sz="6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  <a:r>
              <a:rPr lang="pt-BR" sz="6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sz="6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EXPERT PATIENT</a:t>
            </a:r>
            <a:r>
              <a:rPr lang="pt-BR" sz="6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PERFIS DE ATUAÇÃO EM COMUNIDADES VIRTUAIS DE DIABETES </a:t>
            </a:r>
            <a:r>
              <a:rPr lang="pt-BR" sz="6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MELLITUS</a:t>
            </a:r>
            <a:endParaRPr lang="pt-BR" sz="6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7000" b="1" dirty="0"/>
          </a:p>
        </p:txBody>
      </p:sp>
      <p:sp>
        <p:nvSpPr>
          <p:cNvPr id="56" name="Google Shape;56;p13"/>
          <p:cNvSpPr txBox="1"/>
          <p:nvPr/>
        </p:nvSpPr>
        <p:spPr>
          <a:xfrm>
            <a:off x="16199644" y="9029700"/>
            <a:ext cx="14782800" cy="12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/>
            <a:r>
              <a:rPr lang="pt-BR" sz="60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Delmo de Carvalho Alencar - FIOCRUZ</a:t>
            </a:r>
            <a:endParaRPr lang="pt-BR" sz="6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r>
              <a:rPr lang="pt-BR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Paulo Roberto Vasconcellos-Silva  - FIOCRUZ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1493044" y="10934700"/>
            <a:ext cx="29413200" cy="116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60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Introdução:</a:t>
            </a: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Nas últimas décadas, a </a:t>
            </a:r>
            <a:r>
              <a:rPr lang="pt-BR" sz="6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internet </a:t>
            </a:r>
            <a:r>
              <a:rPr lang="pt-BR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tornou-se parte integrante do cotidiano de milhões de pessoas ao redor do mundo, engendrando múltiplas transformações. Na saúde, as mídias sociais têm sido cada vez mais utilizadas como fonte de informação e aconselhamento. Nesse contexto, destaca-se a emergência do </a:t>
            </a:r>
            <a:r>
              <a:rPr lang="pt-BR" sz="6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expert </a:t>
            </a:r>
            <a:r>
              <a:rPr lang="pt-BR" sz="6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patient</a:t>
            </a:r>
            <a:r>
              <a:rPr lang="pt-BR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Trata-se de um indivíduo que se torna um especialista ao realizar uma busca </a:t>
            </a:r>
            <a:r>
              <a:rPr lang="pt-BR" sz="6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online</a:t>
            </a:r>
            <a:r>
              <a:rPr lang="pt-BR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extensiva de informações sobre sua condição de saúde e compartilha suas experiências em comunidades virtuais e demais mídias sociais. </a:t>
            </a:r>
            <a:endParaRPr sz="6000" b="1" dirty="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60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Objetivo:</a:t>
            </a: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Refletir</a:t>
            </a:r>
            <a:r>
              <a:rPr lang="pt-BR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sobre a relação entre empoderamento, </a:t>
            </a:r>
            <a:r>
              <a:rPr lang="pt-BR" sz="6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expert </a:t>
            </a:r>
            <a:r>
              <a:rPr lang="pt-BR" sz="60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patient</a:t>
            </a:r>
            <a:r>
              <a:rPr lang="pt-BR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 ordem biomédica em duas comunidades virtuais da mídia social </a:t>
            </a:r>
            <a:r>
              <a:rPr lang="pt-BR" sz="6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Facebook</a:t>
            </a:r>
            <a:r>
              <a:rPr lang="pt-BR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que reúnem pessoas com diabetes </a:t>
            </a:r>
            <a:r>
              <a:rPr lang="pt-BR" sz="6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mellitus</a:t>
            </a:r>
            <a:r>
              <a:rPr lang="pt-BR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seus familiares, amigos e cuidadores.</a:t>
            </a:r>
            <a:r>
              <a:rPr lang="pt-BR" sz="6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sz="6000" b="1" dirty="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60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Método:</a:t>
            </a: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Estudo reflexivo, com abordagem qualitativa, desenvolvido em duas comunidades virtuais de pessoas com diabetes, da mídia social </a:t>
            </a:r>
            <a:r>
              <a:rPr lang="pt-BR" sz="6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Facebook</a:t>
            </a:r>
            <a:r>
              <a:rPr lang="pt-BR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sz="6000" b="1" dirty="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60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Resultados:</a:t>
            </a: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pt-BR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Foram identificados perfis de atuação de participantes que postam mensagens - os </a:t>
            </a:r>
            <a:r>
              <a:rPr lang="pt-BR" sz="6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posters</a:t>
            </a:r>
            <a:r>
              <a:rPr lang="pt-BR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que apresentaram estilos de atuação diferentes: um apresenta caráter acolhedor do sofrimento e angústias dos doentes e seus familiares, compartilhando a dor que já sentiu junto a seus pares, estabelecendo uma relação horizontal, pautada na confiança e solidariedade; outro se preocupa com a dimensão clínica da doença, respondendo dúvidas e questões a partir do conhecimento conquistado com a experiência prática de viver com a doença. </a:t>
            </a:r>
            <a:endParaRPr sz="6000" b="1" dirty="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60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Considerações Finais: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buClr>
                <a:schemeClr val="dk1"/>
              </a:buClr>
              <a:buSzPts val="1100"/>
            </a:pPr>
            <a:r>
              <a:rPr lang="pt-BR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 resultados apontam que os</a:t>
            </a:r>
            <a:r>
              <a:rPr lang="pt-BR" sz="6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posters</a:t>
            </a:r>
            <a:r>
              <a:rPr lang="pt-BR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acolhedor e clínico sustentam suas recomendações na ordem biomédica, pois reiteram em suas falas os resultados obtidos pela medicina no tratamento da doença ou as informações validadas pelo saber médico.</a:t>
            </a:r>
            <a:endParaRPr sz="6000" b="1" dirty="0">
              <a:solidFill>
                <a:schemeClr val="dk1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6000" b="1" dirty="0">
                <a:solidFill>
                  <a:schemeClr val="dk1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Referências</a:t>
            </a: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FOX, N.; WARD, K. J.; O'ROURKE, A. J. The ‘expert patient’: empowerment or medical dominance? The case of weight loss, pharmaceutical drugs and the Internet. Social Science &amp; Medicine, v. 60, n. 6, p. 1299-1309, 2005.</a:t>
            </a:r>
          </a:p>
          <a:p>
            <a:pPr marL="0" lvl="0" indent="0" algn="just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MCALLISTER, M. et al. Patient empowerment: the need to consider it as a measurable patient-reported outcome for chronic conditions. BMC Health Services Research, v. 12, p. 1-8, 2012. </a:t>
            </a:r>
            <a:endParaRPr sz="4000" b="1" dirty="0">
              <a:solidFill>
                <a:schemeClr val="dk1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405</Words>
  <Application>Microsoft Office PowerPoint</Application>
  <PresentationFormat>Personalizar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Simple Light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Acer</dc:creator>
  <cp:lastModifiedBy>Delmo de Carvalho Alencar</cp:lastModifiedBy>
  <cp:revision>2</cp:revision>
  <dcterms:modified xsi:type="dcterms:W3CDTF">2020-10-04T23:15:15Z</dcterms:modified>
</cp:coreProperties>
</file>